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Lst>
  <p:sldSz cy="5143500" cx="9144000"/>
  <p:notesSz cx="6858000" cy="9144000"/>
  <p:embeddedFontLst>
    <p:embeddedFont>
      <p:font typeface="Raleway"/>
      <p:regular r:id="rId12"/>
      <p:bold r:id="rId13"/>
      <p:italic r:id="rId14"/>
      <p:boldItalic r:id="rId15"/>
    </p:embeddedFont>
    <p:embeddedFont>
      <p:font typeface="Lato"/>
      <p:regular r:id="rId16"/>
      <p:bold r:id="rId17"/>
      <p:italic r:id="rId18"/>
      <p:boldItalic r:id="rId1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font" Target="fonts/Raleway-bold.fntdata"/><Relationship Id="rId12" Type="http://schemas.openxmlformats.org/officeDocument/2006/relationships/font" Target="fonts/Raleway-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font" Target="fonts/Raleway-boldItalic.fntdata"/><Relationship Id="rId14" Type="http://schemas.openxmlformats.org/officeDocument/2006/relationships/font" Target="fonts/Raleway-italic.fntdata"/><Relationship Id="rId17" Type="http://schemas.openxmlformats.org/officeDocument/2006/relationships/font" Target="fonts/Lato-bold.fntdata"/><Relationship Id="rId16" Type="http://schemas.openxmlformats.org/officeDocument/2006/relationships/font" Target="fonts/Lato-regular.fntdata"/><Relationship Id="rId5" Type="http://schemas.openxmlformats.org/officeDocument/2006/relationships/notesMaster" Target="notesMasters/notesMaster1.xml"/><Relationship Id="rId19" Type="http://schemas.openxmlformats.org/officeDocument/2006/relationships/font" Target="fonts/Lato-boldItalic.fntdata"/><Relationship Id="rId6" Type="http://schemas.openxmlformats.org/officeDocument/2006/relationships/slide" Target="slides/slide1.xml"/><Relationship Id="rId18" Type="http://schemas.openxmlformats.org/officeDocument/2006/relationships/font" Target="fonts/Lato-italic.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 name="Shape 82"/>
        <p:cNvGrpSpPr/>
        <p:nvPr/>
      </p:nvGrpSpPr>
      <p:grpSpPr>
        <a:xfrm>
          <a:off x="0" y="0"/>
          <a:ext cx="0" cy="0"/>
          <a:chOff x="0" y="0"/>
          <a:chExt cx="0" cy="0"/>
        </a:xfrm>
      </p:grpSpPr>
      <p:sp>
        <p:nvSpPr>
          <p:cNvPr id="83" name="Google Shape;83;g848a8b1a91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848a8b1a91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was your team project?</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 name="Shape 88"/>
        <p:cNvGrpSpPr/>
        <p:nvPr/>
      </p:nvGrpSpPr>
      <p:grpSpPr>
        <a:xfrm>
          <a:off x="0" y="0"/>
          <a:ext cx="0" cy="0"/>
          <a:chOff x="0" y="0"/>
          <a:chExt cx="0" cy="0"/>
        </a:xfrm>
      </p:grpSpPr>
      <p:sp>
        <p:nvSpPr>
          <p:cNvPr id="89" name="Google Shape;89;g848a8b1a91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848a8b1a91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Amisha</a:t>
            </a:r>
            <a:endParaRPr/>
          </a:p>
          <a:p>
            <a:pPr indent="0" lvl="0" marL="0" rtl="0" algn="l">
              <a:spcBef>
                <a:spcPts val="0"/>
              </a:spcBef>
              <a:spcAft>
                <a:spcPts val="0"/>
              </a:spcAft>
              <a:buNone/>
            </a:pPr>
            <a:r>
              <a:rPr lang="en"/>
              <a:t>Establish required background for the problem domain so that everyone knows what you are talking about</a:t>
            </a:r>
            <a:endParaRPr/>
          </a:p>
          <a:p>
            <a:pPr indent="0" lvl="0" marL="0" rtl="0" algn="l">
              <a:spcBef>
                <a:spcPts val="0"/>
              </a:spcBef>
              <a:spcAft>
                <a:spcPts val="0"/>
              </a:spcAft>
              <a:buNone/>
            </a:pPr>
            <a:r>
              <a:rPr lang="en"/>
              <a:t>If possible, establish a motivation for your problem domain. Why is this an important project? (NOTE – this is probably not really possible for games, unless you can find a scientifically interesting algorithm or approach you used for your game.)</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 name="Shape 98"/>
        <p:cNvGrpSpPr/>
        <p:nvPr/>
      </p:nvGrpSpPr>
      <p:grpSpPr>
        <a:xfrm>
          <a:off x="0" y="0"/>
          <a:ext cx="0" cy="0"/>
          <a:chOff x="0" y="0"/>
          <a:chExt cx="0" cy="0"/>
        </a:xfrm>
      </p:grpSpPr>
      <p:sp>
        <p:nvSpPr>
          <p:cNvPr id="99" name="Google Shape;99;g848a8b1a91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848a8b1a91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ZEKE</a:t>
            </a:r>
            <a:endParaRPr/>
          </a:p>
          <a:p>
            <a:pPr indent="0" lvl="0" marL="0" rtl="0" algn="l">
              <a:spcBef>
                <a:spcPts val="0"/>
              </a:spcBef>
              <a:spcAft>
                <a:spcPts val="0"/>
              </a:spcAft>
              <a:buNone/>
            </a:pPr>
            <a:r>
              <a:rPr lang="en"/>
              <a:t>What were the major classes implemented? Present a very basic UML class diagram that includes only the class names and important relationships! Make sure it's readable by the listener! And more importantly, make sure you can clearly explain it! Keep unnecessary details out, such as fields and methods. Make a diagram that has only the class names, relationships between the classes. Include only those fields and methods that are an integral part of your design and are relevant for your presentation.</a:t>
            </a:r>
            <a:endParaRPr/>
          </a:p>
          <a:p>
            <a:pPr indent="0" lvl="0" marL="0" rtl="0" algn="l">
              <a:spcBef>
                <a:spcPts val="0"/>
              </a:spcBef>
              <a:spcAft>
                <a:spcPts val="0"/>
              </a:spcAft>
              <a:buNone/>
            </a:pPr>
            <a:r>
              <a:rPr lang="en"/>
              <a:t>Any interesting data structures out of the ordinary? Discuss it!</a:t>
            </a:r>
            <a:endParaRPr/>
          </a:p>
          <a:p>
            <a:pPr indent="0" lvl="0" marL="0" rtl="0" algn="l">
              <a:spcBef>
                <a:spcPts val="0"/>
              </a:spcBef>
              <a:spcAft>
                <a:spcPts val="0"/>
              </a:spcAft>
              <a:buNone/>
            </a:pPr>
            <a:r>
              <a:rPr lang="en"/>
              <a:t>Did you use any advanced data structures of your own, or from the Java API? What were the major algorithms used? (e.g. if you implemented a computer player, how did you govern how the computer plays? Did you apply any AI algorithms? Or brute force? What rules did you use?</a:t>
            </a:r>
            <a:endParaRPr/>
          </a:p>
          <a:p>
            <a:pPr indent="0" lvl="0" marL="0" rtl="0" algn="l">
              <a:spcBef>
                <a:spcPts val="0"/>
              </a:spcBef>
              <a:spcAft>
                <a:spcPts val="0"/>
              </a:spcAft>
              <a:buNone/>
            </a:pPr>
            <a:r>
              <a:rPr lang="en"/>
              <a:t>****I’m making the UML for this rn</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 name="Shape 105"/>
        <p:cNvGrpSpPr/>
        <p:nvPr/>
      </p:nvGrpSpPr>
      <p:grpSpPr>
        <a:xfrm>
          <a:off x="0" y="0"/>
          <a:ext cx="0" cy="0"/>
          <a:chOff x="0" y="0"/>
          <a:chExt cx="0" cy="0"/>
        </a:xfrm>
      </p:grpSpPr>
      <p:sp>
        <p:nvSpPr>
          <p:cNvPr id="106" name="Google Shape;106;g848a8b1a91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848a8b1a91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Discuss your user interface. Show a screenshot.</a:t>
            </a:r>
            <a:endParaRPr/>
          </a:p>
          <a:p>
            <a:pPr indent="0" lvl="0" marL="0" rtl="0" algn="l">
              <a:spcBef>
                <a:spcPts val="0"/>
              </a:spcBef>
              <a:spcAft>
                <a:spcPts val="0"/>
              </a:spcAft>
              <a:buNone/>
            </a:pPr>
            <a:r>
              <a:rPr lang="en"/>
              <a:t>Then, Demonstration — Show your software running and walk-through some of it!</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5" name="Shape 115"/>
        <p:cNvGrpSpPr/>
        <p:nvPr/>
      </p:nvGrpSpPr>
      <p:grpSpPr>
        <a:xfrm>
          <a:off x="0" y="0"/>
          <a:ext cx="0" cy="0"/>
          <a:chOff x="0" y="0"/>
          <a:chExt cx="0" cy="0"/>
        </a:xfrm>
      </p:grpSpPr>
      <p:sp>
        <p:nvSpPr>
          <p:cNvPr id="116" name="Google Shape;116;g848a8b1a91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848a8b1a91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Discuss your Scrum experience</a:t>
            </a:r>
            <a:endParaRPr/>
          </a:p>
          <a:p>
            <a:pPr indent="0" lvl="0" marL="0" rtl="0" algn="l">
              <a:spcBef>
                <a:spcPts val="0"/>
              </a:spcBef>
              <a:spcAft>
                <a:spcPts val="0"/>
              </a:spcAft>
              <a:buNone/>
            </a:pPr>
            <a:r>
              <a:rPr lang="en"/>
              <a:t>Describe a few key user stories</a:t>
            </a:r>
            <a:endParaRPr/>
          </a:p>
          <a:p>
            <a:pPr indent="0" lvl="0" marL="0" rtl="0" algn="l">
              <a:spcBef>
                <a:spcPts val="0"/>
              </a:spcBef>
              <a:spcAft>
                <a:spcPts val="0"/>
              </a:spcAft>
              <a:buNone/>
            </a:pPr>
            <a:r>
              <a:rPr lang="en"/>
              <a:t>Talk openly about the process. Point out 1-2 strengths, 1-2 weaknesses or challenges. What would you do differently on your next agile project?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solidFill>
                  <a:srgbClr val="FF0000"/>
                </a:solidFill>
              </a:rPr>
              <a:t>Our groups scrum experience was very positive. It really helped us with organizing our ideas and making it come to life. </a:t>
            </a:r>
            <a:endParaRPr>
              <a:solidFill>
                <a:srgbClr val="FF0000"/>
              </a:solidFill>
            </a:endParaRPr>
          </a:p>
          <a:p>
            <a:pPr indent="0" lvl="0" marL="0" rtl="0" algn="l">
              <a:spcBef>
                <a:spcPts val="0"/>
              </a:spcBef>
              <a:spcAft>
                <a:spcPts val="0"/>
              </a:spcAft>
              <a:buNone/>
            </a:pPr>
            <a:r>
              <a:rPr lang="en">
                <a:solidFill>
                  <a:srgbClr val="FF0000"/>
                </a:solidFill>
              </a:rPr>
              <a:t>One of our main user stories that we focused on a lot is As a </a:t>
            </a:r>
            <a:r>
              <a:rPr lang="en">
                <a:solidFill>
                  <a:srgbClr val="FF0000"/>
                </a:solidFill>
              </a:rPr>
              <a:t>visual person, I want a board that looks much like the real monopoly board so that I feel like I’m really playing the game. </a:t>
            </a:r>
            <a:endParaRPr>
              <a:solidFill>
                <a:srgbClr val="FF0000"/>
              </a:solidFill>
            </a:endParaRPr>
          </a:p>
          <a:p>
            <a:pPr indent="0" lvl="0" marL="0" rtl="0" algn="l">
              <a:spcBef>
                <a:spcPts val="0"/>
              </a:spcBef>
              <a:spcAft>
                <a:spcPts val="0"/>
              </a:spcAft>
              <a:buNone/>
            </a:pPr>
            <a:r>
              <a:t/>
            </a:r>
            <a:endParaRPr>
              <a:solidFill>
                <a:srgbClr val="FF0000"/>
              </a:solidFill>
            </a:endParaRPr>
          </a:p>
          <a:p>
            <a:pPr indent="0" lvl="0" marL="0" rtl="0" algn="l">
              <a:spcBef>
                <a:spcPts val="0"/>
              </a:spcBef>
              <a:spcAft>
                <a:spcPts val="0"/>
              </a:spcAft>
              <a:buNone/>
            </a:pPr>
            <a:r>
              <a:rPr lang="en">
                <a:solidFill>
                  <a:srgbClr val="FF0000"/>
                </a:solidFill>
              </a:rPr>
              <a:t>We used JavaFX to give that experience to our players.</a:t>
            </a:r>
            <a:endParaRPr>
              <a:solidFill>
                <a:srgbClr val="FF0000"/>
              </a:solidFill>
            </a:endParaRPr>
          </a:p>
          <a:p>
            <a:pPr indent="0" lvl="0" marL="0" rtl="0" algn="l">
              <a:spcBef>
                <a:spcPts val="0"/>
              </a:spcBef>
              <a:spcAft>
                <a:spcPts val="0"/>
              </a:spcAft>
              <a:buNone/>
            </a:pPr>
            <a:r>
              <a:t/>
            </a:r>
            <a:endParaRPr>
              <a:solidFill>
                <a:srgbClr val="FF0000"/>
              </a:solidFill>
            </a:endParaRPr>
          </a:p>
          <a:p>
            <a:pPr indent="0" lvl="0" marL="0" rtl="0" algn="l">
              <a:spcBef>
                <a:spcPts val="0"/>
              </a:spcBef>
              <a:spcAft>
                <a:spcPts val="0"/>
              </a:spcAft>
              <a:buNone/>
            </a:pPr>
            <a:r>
              <a:rPr lang="en">
                <a:solidFill>
                  <a:srgbClr val="FF0000"/>
                </a:solidFill>
              </a:rPr>
              <a:t>Scrum helped keep us on our toes, we knew exactly what other people in the team were working on, it helped a lot with brainstorming and planning out what we wanted to do before we got to coding, lastly, it helped us achieve what we wanted to get done.</a:t>
            </a:r>
            <a:endParaRPr>
              <a:solidFill>
                <a:srgbClr val="FF0000"/>
              </a:solidFill>
            </a:endParaRPr>
          </a:p>
          <a:p>
            <a:pPr indent="0" lvl="0" marL="0" rtl="0" algn="l">
              <a:spcBef>
                <a:spcPts val="0"/>
              </a:spcBef>
              <a:spcAft>
                <a:spcPts val="0"/>
              </a:spcAft>
              <a:buNone/>
            </a:pPr>
            <a:r>
              <a:t/>
            </a:r>
            <a:endParaRPr>
              <a:solidFill>
                <a:srgbClr val="FF0000"/>
              </a:solidFill>
            </a:endParaRPr>
          </a:p>
          <a:p>
            <a:pPr indent="0" lvl="0" marL="0" rtl="0" algn="l">
              <a:spcBef>
                <a:spcPts val="0"/>
              </a:spcBef>
              <a:spcAft>
                <a:spcPts val="0"/>
              </a:spcAft>
              <a:buNone/>
            </a:pPr>
            <a:r>
              <a:rPr lang="en">
                <a:solidFill>
                  <a:srgbClr val="FF0000"/>
                </a:solidFill>
              </a:rPr>
              <a:t>However, there were also some weaknesses with using scrum as a student. For example, we had other classes while we were doing this project and it was hard doing something each day so that we had something to talk about and write in our daily scrums. Especially that time when we also had hw1 and hw2, it was hard balancing everything at once. However, we do believe that this is a great resource for a workplace environment.</a:t>
            </a:r>
            <a:endParaRPr>
              <a:solidFill>
                <a:srgbClr val="FF0000"/>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
              <a:t>Key user stories - “As a visual person, I want a board that looks much like the real monopoly board so that I feel like I’m really playing the game”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Strength - great organization, kept us on our feet, everyday we spent time working on things, no blame, everyone worked on things, very organized, planning up front, helped us what we wanted to get done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Weakness - this isn’t our only class, so time commitment. We couldn’t do so much in between scrum meetings, 5 scrum meetings a week was too much, especially with hw 1 &amp; 2, scrum is better suited for a workplace environment than academics with so many classes and projects</a:t>
            </a:r>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 name="Shape 121"/>
        <p:cNvGrpSpPr/>
        <p:nvPr/>
      </p:nvGrpSpPr>
      <p:grpSpPr>
        <a:xfrm>
          <a:off x="0" y="0"/>
          <a:ext cx="0" cy="0"/>
          <a:chOff x="0" y="0"/>
          <a:chExt cx="0" cy="0"/>
        </a:xfrm>
      </p:grpSpPr>
      <p:sp>
        <p:nvSpPr>
          <p:cNvPr id="122" name="Google Shape;122;g848a8b1a91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848a8b1a91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Conclude by discussing challenges in the project, what you learned, and what you would change if you could release version 2.0, and why.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2.0</a:t>
            </a:r>
            <a:endParaRPr/>
          </a:p>
          <a:p>
            <a:pPr indent="-298450" lvl="0" marL="457200" rtl="0" algn="l">
              <a:spcBef>
                <a:spcPts val="0"/>
              </a:spcBef>
              <a:spcAft>
                <a:spcPts val="0"/>
              </a:spcAft>
              <a:buSzPts val="1100"/>
              <a:buChar char="-"/>
            </a:pPr>
            <a:r>
              <a:rPr lang="en"/>
              <a:t>Integrating controls with board</a:t>
            </a:r>
            <a:endParaRPr/>
          </a:p>
          <a:p>
            <a:pPr indent="-298450" lvl="0" marL="457200" rtl="0" algn="l">
              <a:spcBef>
                <a:spcPts val="0"/>
              </a:spcBef>
              <a:spcAft>
                <a:spcPts val="0"/>
              </a:spcAft>
              <a:buSzPts val="1100"/>
              <a:buChar char="-"/>
            </a:pPr>
            <a:r>
              <a:rPr lang="en"/>
              <a:t>Reallocating time - more functioning</a:t>
            </a:r>
            <a:endParaRPr/>
          </a:p>
          <a:p>
            <a:pPr indent="0" lvl="0" marL="0" rtl="0" algn="l">
              <a:spcBef>
                <a:spcPts val="0"/>
              </a:spcBef>
              <a:spcAft>
                <a:spcPts val="0"/>
              </a:spcAft>
              <a:buNone/>
            </a:pPr>
            <a:r>
              <a:rPr lang="en"/>
              <a:t>What we learned</a:t>
            </a:r>
            <a:endParaRPr/>
          </a:p>
          <a:p>
            <a:pPr indent="-298450" lvl="0" marL="457200" rtl="0" algn="l">
              <a:spcBef>
                <a:spcPts val="0"/>
              </a:spcBef>
              <a:spcAft>
                <a:spcPts val="0"/>
              </a:spcAft>
              <a:buSzPts val="1100"/>
              <a:buChar char="-"/>
            </a:pPr>
            <a:r>
              <a:rPr lang="en"/>
              <a:t>JavaFX, GIT, jar files, markdowns</a:t>
            </a:r>
            <a:endParaRPr/>
          </a:p>
          <a:p>
            <a:pPr indent="0" lvl="0" marL="0" rtl="0" algn="l">
              <a:spcBef>
                <a:spcPts val="0"/>
              </a:spcBef>
              <a:spcAft>
                <a:spcPts val="0"/>
              </a:spcAft>
              <a:buNone/>
            </a:pPr>
            <a:r>
              <a:rPr lang="en"/>
              <a:t>Challenge</a:t>
            </a:r>
            <a:endParaRPr/>
          </a:p>
          <a:p>
            <a:pPr indent="-298450" lvl="0" marL="457200" rtl="0" algn="l">
              <a:spcBef>
                <a:spcPts val="0"/>
              </a:spcBef>
              <a:spcAft>
                <a:spcPts val="0"/>
              </a:spcAft>
              <a:buSzPts val="1100"/>
              <a:buChar char="-"/>
            </a:pPr>
            <a:r>
              <a:rPr lang="en"/>
              <a:t>Time constraint</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1600"/>
              </a:spcBef>
              <a:spcAft>
                <a:spcPts val="0"/>
              </a:spcAft>
              <a:buClr>
                <a:schemeClr val="lt1"/>
              </a:buClr>
              <a:buSzPts val="1100"/>
              <a:buChar char="○"/>
              <a:defRPr>
                <a:solidFill>
                  <a:schemeClr val="lt1"/>
                </a:solidFill>
              </a:defRPr>
            </a:lvl2pPr>
            <a:lvl3pPr indent="-298450" lvl="2" marL="1371600">
              <a:spcBef>
                <a:spcPts val="1600"/>
              </a:spcBef>
              <a:spcAft>
                <a:spcPts val="0"/>
              </a:spcAft>
              <a:buClr>
                <a:schemeClr val="lt1"/>
              </a:buClr>
              <a:buSzPts val="1100"/>
              <a:buChar char="■"/>
              <a:defRPr>
                <a:solidFill>
                  <a:schemeClr val="lt1"/>
                </a:solidFill>
              </a:defRPr>
            </a:lvl3pPr>
            <a:lvl4pPr indent="-298450" lvl="3" marL="1828800">
              <a:spcBef>
                <a:spcPts val="1600"/>
              </a:spcBef>
              <a:spcAft>
                <a:spcPts val="0"/>
              </a:spcAft>
              <a:buClr>
                <a:schemeClr val="lt1"/>
              </a:buClr>
              <a:buSzPts val="1100"/>
              <a:buChar char="●"/>
              <a:defRPr>
                <a:solidFill>
                  <a:schemeClr val="lt1"/>
                </a:solidFill>
              </a:defRPr>
            </a:lvl4pPr>
            <a:lvl5pPr indent="-298450" lvl="4" marL="2286000">
              <a:spcBef>
                <a:spcPts val="1600"/>
              </a:spcBef>
              <a:spcAft>
                <a:spcPts val="0"/>
              </a:spcAft>
              <a:buClr>
                <a:schemeClr val="lt1"/>
              </a:buClr>
              <a:buSzPts val="1100"/>
              <a:buChar char="○"/>
              <a:defRPr>
                <a:solidFill>
                  <a:schemeClr val="lt1"/>
                </a:solidFill>
              </a:defRPr>
            </a:lvl5pPr>
            <a:lvl6pPr indent="-298450" lvl="5" marL="2743200">
              <a:spcBef>
                <a:spcPts val="1600"/>
              </a:spcBef>
              <a:spcAft>
                <a:spcPts val="0"/>
              </a:spcAft>
              <a:buClr>
                <a:schemeClr val="lt1"/>
              </a:buClr>
              <a:buSzPts val="1100"/>
              <a:buChar char="■"/>
              <a:defRPr>
                <a:solidFill>
                  <a:schemeClr val="lt1"/>
                </a:solidFill>
              </a:defRPr>
            </a:lvl6pPr>
            <a:lvl7pPr indent="-298450" lvl="6" marL="3200400">
              <a:spcBef>
                <a:spcPts val="1600"/>
              </a:spcBef>
              <a:spcAft>
                <a:spcPts val="0"/>
              </a:spcAft>
              <a:buClr>
                <a:schemeClr val="lt1"/>
              </a:buClr>
              <a:buSzPts val="1100"/>
              <a:buChar char="●"/>
              <a:defRPr>
                <a:solidFill>
                  <a:schemeClr val="lt1"/>
                </a:solidFill>
              </a:defRPr>
            </a:lvl7pPr>
            <a:lvl8pPr indent="-298450" lvl="7" marL="3657600">
              <a:spcBef>
                <a:spcPts val="1600"/>
              </a:spcBef>
              <a:spcAft>
                <a:spcPts val="0"/>
              </a:spcAft>
              <a:buClr>
                <a:schemeClr val="lt1"/>
              </a:buClr>
              <a:buSzPts val="1100"/>
              <a:buChar char="○"/>
              <a:defRPr>
                <a:solidFill>
                  <a:schemeClr val="lt1"/>
                </a:solidFill>
              </a:defRPr>
            </a:lvl8pPr>
            <a:lvl9pPr indent="-298450" lvl="8" marL="4114800">
              <a:spcBef>
                <a:spcPts val="1600"/>
              </a:spcBef>
              <a:spcAft>
                <a:spcPts val="160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2800"/>
              <a:buFont typeface="Raleway"/>
              <a:buNone/>
              <a:defRPr b="1" sz="2800">
                <a:latin typeface="Raleway"/>
                <a:ea typeface="Raleway"/>
                <a:cs typeface="Raleway"/>
                <a:sym typeface="Raleway"/>
              </a:defRPr>
            </a:lvl1pPr>
            <a:lvl2pPr lvl="1">
              <a:spcBef>
                <a:spcPts val="0"/>
              </a:spcBef>
              <a:spcAft>
                <a:spcPts val="0"/>
              </a:spcAft>
              <a:buSzPts val="2800"/>
              <a:buFont typeface="Raleway"/>
              <a:buNone/>
              <a:defRPr b="1" sz="2800">
                <a:latin typeface="Raleway"/>
                <a:ea typeface="Raleway"/>
                <a:cs typeface="Raleway"/>
                <a:sym typeface="Raleway"/>
              </a:defRPr>
            </a:lvl2pPr>
            <a:lvl3pPr lvl="2">
              <a:spcBef>
                <a:spcPts val="0"/>
              </a:spcBef>
              <a:spcAft>
                <a:spcPts val="0"/>
              </a:spcAft>
              <a:buSzPts val="2800"/>
              <a:buFont typeface="Raleway"/>
              <a:buNone/>
              <a:defRPr b="1" sz="2800">
                <a:latin typeface="Raleway"/>
                <a:ea typeface="Raleway"/>
                <a:cs typeface="Raleway"/>
                <a:sym typeface="Raleway"/>
              </a:defRPr>
            </a:lvl3pPr>
            <a:lvl4pPr lvl="3">
              <a:spcBef>
                <a:spcPts val="0"/>
              </a:spcBef>
              <a:spcAft>
                <a:spcPts val="0"/>
              </a:spcAft>
              <a:buSzPts val="2800"/>
              <a:buFont typeface="Raleway"/>
              <a:buNone/>
              <a:defRPr b="1" sz="2800">
                <a:latin typeface="Raleway"/>
                <a:ea typeface="Raleway"/>
                <a:cs typeface="Raleway"/>
                <a:sym typeface="Raleway"/>
              </a:defRPr>
            </a:lvl4pPr>
            <a:lvl5pPr lvl="4">
              <a:spcBef>
                <a:spcPts val="0"/>
              </a:spcBef>
              <a:spcAft>
                <a:spcPts val="0"/>
              </a:spcAft>
              <a:buSzPts val="2800"/>
              <a:buFont typeface="Raleway"/>
              <a:buNone/>
              <a:defRPr b="1" sz="2800">
                <a:latin typeface="Raleway"/>
                <a:ea typeface="Raleway"/>
                <a:cs typeface="Raleway"/>
                <a:sym typeface="Raleway"/>
              </a:defRPr>
            </a:lvl5pPr>
            <a:lvl6pPr lvl="5">
              <a:spcBef>
                <a:spcPts val="0"/>
              </a:spcBef>
              <a:spcAft>
                <a:spcPts val="0"/>
              </a:spcAft>
              <a:buSzPts val="2800"/>
              <a:buFont typeface="Raleway"/>
              <a:buNone/>
              <a:defRPr b="1" sz="2800">
                <a:latin typeface="Raleway"/>
                <a:ea typeface="Raleway"/>
                <a:cs typeface="Raleway"/>
                <a:sym typeface="Raleway"/>
              </a:defRPr>
            </a:lvl6pPr>
            <a:lvl7pPr lvl="6">
              <a:spcBef>
                <a:spcPts val="0"/>
              </a:spcBef>
              <a:spcAft>
                <a:spcPts val="0"/>
              </a:spcAft>
              <a:buSzPts val="2800"/>
              <a:buFont typeface="Raleway"/>
              <a:buNone/>
              <a:defRPr b="1" sz="2800">
                <a:latin typeface="Raleway"/>
                <a:ea typeface="Raleway"/>
                <a:cs typeface="Raleway"/>
                <a:sym typeface="Raleway"/>
              </a:defRPr>
            </a:lvl7pPr>
            <a:lvl8pPr lvl="7">
              <a:spcBef>
                <a:spcPts val="0"/>
              </a:spcBef>
              <a:spcAft>
                <a:spcPts val="0"/>
              </a:spcAft>
              <a:buSzPts val="2800"/>
              <a:buFont typeface="Raleway"/>
              <a:buNone/>
              <a:defRPr b="1" sz="2800">
                <a:latin typeface="Raleway"/>
                <a:ea typeface="Raleway"/>
                <a:cs typeface="Raleway"/>
                <a:sym typeface="Raleway"/>
              </a:defRPr>
            </a:lvl8pPr>
            <a:lvl9pPr lvl="8">
              <a:spcBef>
                <a:spcPts val="0"/>
              </a:spcBef>
              <a:spcAft>
                <a:spcPts val="0"/>
              </a:spcAft>
              <a:buSzPts val="2800"/>
              <a:buFont typeface="Raleway"/>
              <a:buNone/>
              <a:defRPr b="1" sz="2800">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4.png"/><Relationship Id="rId4" Type="http://schemas.openxmlformats.org/officeDocument/2006/relationships/image" Target="../media/image1.png"/><Relationship Id="rId5"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7.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3.png"/><Relationship Id="rId4" Type="http://schemas.openxmlformats.org/officeDocument/2006/relationships/image" Target="../media/image9.png"/><Relationship Id="rId5" Type="http://schemas.openxmlformats.org/officeDocument/2006/relationships/image" Target="../media/image12.png"/><Relationship Id="rId6" Type="http://schemas.openxmlformats.org/officeDocument/2006/relationships/image" Target="../media/image11.png"/><Relationship Id="rId7" Type="http://schemas.openxmlformats.org/officeDocument/2006/relationships/image" Target="../media/image1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 name="Shape 85"/>
        <p:cNvGrpSpPr/>
        <p:nvPr/>
      </p:nvGrpSpPr>
      <p:grpSpPr>
        <a:xfrm>
          <a:off x="0" y="0"/>
          <a:ext cx="0" cy="0"/>
          <a:chOff x="0" y="0"/>
          <a:chExt cx="0" cy="0"/>
        </a:xfrm>
      </p:grpSpPr>
      <p:sp>
        <p:nvSpPr>
          <p:cNvPr id="86" name="Google Shape;86;p13"/>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7200"/>
              <a:t>Monopoly</a:t>
            </a:r>
            <a:endParaRPr sz="7200"/>
          </a:p>
        </p:txBody>
      </p:sp>
      <p:sp>
        <p:nvSpPr>
          <p:cNvPr id="87" name="Google Shape;87;p13"/>
          <p:cNvSpPr txBox="1"/>
          <p:nvPr>
            <p:ph idx="1" type="subTitle"/>
          </p:nvPr>
        </p:nvSpPr>
        <p:spPr>
          <a:xfrm>
            <a:off x="729625" y="3172900"/>
            <a:ext cx="7688100" cy="120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Amisha Chhetri</a:t>
            </a:r>
            <a:endParaRPr/>
          </a:p>
          <a:p>
            <a:pPr indent="0" lvl="0" marL="0" rtl="0" algn="l">
              <a:spcBef>
                <a:spcPts val="0"/>
              </a:spcBef>
              <a:spcAft>
                <a:spcPts val="0"/>
              </a:spcAft>
              <a:buNone/>
            </a:pPr>
            <a:r>
              <a:rPr lang="en"/>
              <a:t>Zeke Farkas</a:t>
            </a:r>
            <a:endParaRPr/>
          </a:p>
          <a:p>
            <a:pPr indent="0" lvl="0" marL="0" rtl="0" algn="l">
              <a:spcBef>
                <a:spcPts val="0"/>
              </a:spcBef>
              <a:spcAft>
                <a:spcPts val="0"/>
              </a:spcAft>
              <a:buNone/>
            </a:pPr>
            <a:r>
              <a:rPr lang="en"/>
              <a:t>Elizabeth Raynor</a:t>
            </a:r>
            <a:endParaRPr/>
          </a:p>
          <a:p>
            <a:pPr indent="0" lvl="0" marL="0" rtl="0" algn="l">
              <a:spcBef>
                <a:spcPts val="0"/>
              </a:spcBef>
              <a:spcAft>
                <a:spcPts val="0"/>
              </a:spcAft>
              <a:buNone/>
            </a:pPr>
            <a:r>
              <a:rPr lang="en"/>
              <a:t>Michelle Pham</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 name="Shape 91"/>
        <p:cNvGrpSpPr/>
        <p:nvPr/>
      </p:nvGrpSpPr>
      <p:grpSpPr>
        <a:xfrm>
          <a:off x="0" y="0"/>
          <a:ext cx="0" cy="0"/>
          <a:chOff x="0" y="0"/>
          <a:chExt cx="0" cy="0"/>
        </a:xfrm>
      </p:grpSpPr>
      <p:sp>
        <p:nvSpPr>
          <p:cNvPr id="92" name="Google Shape;92;p1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CoronaVirus</a:t>
            </a:r>
            <a:endParaRPr/>
          </a:p>
        </p:txBody>
      </p:sp>
      <p:pic>
        <p:nvPicPr>
          <p:cNvPr id="93" name="Google Shape;93;p14"/>
          <p:cNvPicPr preferRelativeResize="0"/>
          <p:nvPr/>
        </p:nvPicPr>
        <p:blipFill>
          <a:blip r:embed="rId3">
            <a:alphaModFix/>
          </a:blip>
          <a:stretch>
            <a:fillRect/>
          </a:stretch>
        </p:blipFill>
        <p:spPr>
          <a:xfrm>
            <a:off x="750213" y="2845475"/>
            <a:ext cx="3558599" cy="1998975"/>
          </a:xfrm>
          <a:prstGeom prst="rect">
            <a:avLst/>
          </a:prstGeom>
          <a:noFill/>
          <a:ln>
            <a:noFill/>
          </a:ln>
        </p:spPr>
      </p:pic>
      <p:pic>
        <p:nvPicPr>
          <p:cNvPr id="94" name="Google Shape;94;p14"/>
          <p:cNvPicPr preferRelativeResize="0"/>
          <p:nvPr/>
        </p:nvPicPr>
        <p:blipFill>
          <a:blip r:embed="rId4">
            <a:alphaModFix/>
          </a:blip>
          <a:stretch>
            <a:fillRect/>
          </a:stretch>
        </p:blipFill>
        <p:spPr>
          <a:xfrm>
            <a:off x="5183762" y="2845475"/>
            <a:ext cx="3210029" cy="1998975"/>
          </a:xfrm>
          <a:prstGeom prst="rect">
            <a:avLst/>
          </a:prstGeom>
          <a:noFill/>
          <a:ln>
            <a:noFill/>
          </a:ln>
        </p:spPr>
      </p:pic>
      <p:pic>
        <p:nvPicPr>
          <p:cNvPr id="95" name="Google Shape;95;p14"/>
          <p:cNvPicPr preferRelativeResize="0"/>
          <p:nvPr/>
        </p:nvPicPr>
        <p:blipFill>
          <a:blip r:embed="rId5">
            <a:alphaModFix/>
          </a:blip>
          <a:stretch>
            <a:fillRect/>
          </a:stretch>
        </p:blipFill>
        <p:spPr>
          <a:xfrm>
            <a:off x="301051" y="2046976"/>
            <a:ext cx="691574" cy="727798"/>
          </a:xfrm>
          <a:prstGeom prst="rect">
            <a:avLst/>
          </a:prstGeom>
          <a:noFill/>
          <a:ln>
            <a:noFill/>
          </a:ln>
        </p:spPr>
      </p:pic>
      <p:pic>
        <p:nvPicPr>
          <p:cNvPr id="96" name="Google Shape;96;p14"/>
          <p:cNvPicPr preferRelativeResize="0"/>
          <p:nvPr/>
        </p:nvPicPr>
        <p:blipFill>
          <a:blip r:embed="rId5">
            <a:alphaModFix/>
          </a:blip>
          <a:stretch>
            <a:fillRect/>
          </a:stretch>
        </p:blipFill>
        <p:spPr>
          <a:xfrm>
            <a:off x="2788326" y="789426"/>
            <a:ext cx="691574" cy="727798"/>
          </a:xfrm>
          <a:prstGeom prst="rect">
            <a:avLst/>
          </a:prstGeom>
          <a:noFill/>
          <a:ln>
            <a:noFill/>
          </a:ln>
        </p:spPr>
      </p:pic>
      <p:pic>
        <p:nvPicPr>
          <p:cNvPr id="97" name="Google Shape;97;p14"/>
          <p:cNvPicPr preferRelativeResize="0"/>
          <p:nvPr/>
        </p:nvPicPr>
        <p:blipFill>
          <a:blip r:embed="rId5">
            <a:alphaModFix/>
          </a:blip>
          <a:stretch>
            <a:fillRect/>
          </a:stretch>
        </p:blipFill>
        <p:spPr>
          <a:xfrm>
            <a:off x="2096751" y="1772351"/>
            <a:ext cx="691574" cy="727798"/>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 name="Shape 101"/>
        <p:cNvGrpSpPr/>
        <p:nvPr/>
      </p:nvGrpSpPr>
      <p:grpSpPr>
        <a:xfrm>
          <a:off x="0" y="0"/>
          <a:ext cx="0" cy="0"/>
          <a:chOff x="0" y="0"/>
          <a:chExt cx="0" cy="0"/>
        </a:xfrm>
      </p:grpSpPr>
      <p:sp>
        <p:nvSpPr>
          <p:cNvPr id="102" name="Google Shape;102;p1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Main Classes</a:t>
            </a:r>
            <a:endParaRPr/>
          </a:p>
        </p:txBody>
      </p:sp>
      <p:pic>
        <p:nvPicPr>
          <p:cNvPr id="103" name="Google Shape;103;p15"/>
          <p:cNvPicPr preferRelativeResize="0"/>
          <p:nvPr/>
        </p:nvPicPr>
        <p:blipFill>
          <a:blip r:embed="rId3">
            <a:alphaModFix/>
          </a:blip>
          <a:stretch>
            <a:fillRect/>
          </a:stretch>
        </p:blipFill>
        <p:spPr>
          <a:xfrm>
            <a:off x="3036629" y="1086875"/>
            <a:ext cx="5923474" cy="3931600"/>
          </a:xfrm>
          <a:prstGeom prst="rect">
            <a:avLst/>
          </a:prstGeom>
          <a:noFill/>
          <a:ln>
            <a:noFill/>
          </a:ln>
        </p:spPr>
      </p:pic>
      <p:pic>
        <p:nvPicPr>
          <p:cNvPr id="104" name="Google Shape;104;p15"/>
          <p:cNvPicPr preferRelativeResize="0"/>
          <p:nvPr/>
        </p:nvPicPr>
        <p:blipFill>
          <a:blip r:embed="rId4">
            <a:alphaModFix/>
          </a:blip>
          <a:stretch>
            <a:fillRect/>
          </a:stretch>
        </p:blipFill>
        <p:spPr>
          <a:xfrm>
            <a:off x="152400" y="2361900"/>
            <a:ext cx="2731828" cy="2155583"/>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 name="Shape 108"/>
        <p:cNvGrpSpPr/>
        <p:nvPr/>
      </p:nvGrpSpPr>
      <p:grpSpPr>
        <a:xfrm>
          <a:off x="0" y="0"/>
          <a:ext cx="0" cy="0"/>
          <a:chOff x="0" y="0"/>
          <a:chExt cx="0" cy="0"/>
        </a:xfrm>
      </p:grpSpPr>
      <p:sp>
        <p:nvSpPr>
          <p:cNvPr id="109" name="Google Shape;109;p16"/>
          <p:cNvSpPr txBox="1"/>
          <p:nvPr>
            <p:ph type="title"/>
          </p:nvPr>
        </p:nvSpPr>
        <p:spPr>
          <a:xfrm>
            <a:off x="1455300" y="3014000"/>
            <a:ext cx="7688700" cy="535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User Interface</a:t>
            </a:r>
            <a:endParaRPr/>
          </a:p>
        </p:txBody>
      </p:sp>
      <p:pic>
        <p:nvPicPr>
          <p:cNvPr id="110" name="Google Shape;110;p16"/>
          <p:cNvPicPr preferRelativeResize="0"/>
          <p:nvPr/>
        </p:nvPicPr>
        <p:blipFill>
          <a:blip r:embed="rId3">
            <a:alphaModFix/>
          </a:blip>
          <a:stretch>
            <a:fillRect/>
          </a:stretch>
        </p:blipFill>
        <p:spPr>
          <a:xfrm>
            <a:off x="6877550" y="3298325"/>
            <a:ext cx="2227625" cy="1950625"/>
          </a:xfrm>
          <a:prstGeom prst="rect">
            <a:avLst/>
          </a:prstGeom>
          <a:noFill/>
          <a:ln>
            <a:noFill/>
          </a:ln>
        </p:spPr>
      </p:pic>
      <p:pic>
        <p:nvPicPr>
          <p:cNvPr id="111" name="Google Shape;111;p16"/>
          <p:cNvPicPr preferRelativeResize="0"/>
          <p:nvPr/>
        </p:nvPicPr>
        <p:blipFill rotWithShape="1">
          <a:blip r:embed="rId4">
            <a:alphaModFix/>
          </a:blip>
          <a:srcRect b="12394" l="6121" r="18115" t="17143"/>
          <a:stretch/>
        </p:blipFill>
        <p:spPr>
          <a:xfrm>
            <a:off x="186950" y="2716925"/>
            <a:ext cx="4385050" cy="2294075"/>
          </a:xfrm>
          <a:prstGeom prst="rect">
            <a:avLst/>
          </a:prstGeom>
          <a:noFill/>
          <a:ln>
            <a:noFill/>
          </a:ln>
        </p:spPr>
      </p:pic>
      <p:pic>
        <p:nvPicPr>
          <p:cNvPr id="112" name="Google Shape;112;p16"/>
          <p:cNvPicPr preferRelativeResize="0"/>
          <p:nvPr/>
        </p:nvPicPr>
        <p:blipFill rotWithShape="1">
          <a:blip r:embed="rId5">
            <a:alphaModFix/>
          </a:blip>
          <a:srcRect b="13747" l="6647" r="25449" t="17305"/>
          <a:stretch/>
        </p:blipFill>
        <p:spPr>
          <a:xfrm>
            <a:off x="186950" y="212275"/>
            <a:ext cx="4385050" cy="2504650"/>
          </a:xfrm>
          <a:prstGeom prst="rect">
            <a:avLst/>
          </a:prstGeom>
          <a:noFill/>
          <a:ln>
            <a:noFill/>
          </a:ln>
        </p:spPr>
      </p:pic>
      <p:pic>
        <p:nvPicPr>
          <p:cNvPr id="113" name="Google Shape;113;p16"/>
          <p:cNvPicPr preferRelativeResize="0"/>
          <p:nvPr/>
        </p:nvPicPr>
        <p:blipFill rotWithShape="1">
          <a:blip r:embed="rId6">
            <a:alphaModFix/>
          </a:blip>
          <a:srcRect b="28643" l="34653" r="34592" t="12016"/>
          <a:stretch/>
        </p:blipFill>
        <p:spPr>
          <a:xfrm>
            <a:off x="4705625" y="2941100"/>
            <a:ext cx="1952928" cy="2119475"/>
          </a:xfrm>
          <a:prstGeom prst="rect">
            <a:avLst/>
          </a:prstGeom>
          <a:noFill/>
          <a:ln>
            <a:noFill/>
          </a:ln>
        </p:spPr>
      </p:pic>
      <p:pic>
        <p:nvPicPr>
          <p:cNvPr id="114" name="Google Shape;114;p16"/>
          <p:cNvPicPr preferRelativeResize="0"/>
          <p:nvPr/>
        </p:nvPicPr>
        <p:blipFill rotWithShape="1">
          <a:blip r:embed="rId7">
            <a:alphaModFix/>
          </a:blip>
          <a:srcRect b="5204" l="5716" r="5662" t="0"/>
          <a:stretch/>
        </p:blipFill>
        <p:spPr>
          <a:xfrm>
            <a:off x="4657400" y="212271"/>
            <a:ext cx="4348947" cy="261690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8" name="Shape 118"/>
        <p:cNvGrpSpPr/>
        <p:nvPr/>
      </p:nvGrpSpPr>
      <p:grpSpPr>
        <a:xfrm>
          <a:off x="0" y="0"/>
          <a:ext cx="0" cy="0"/>
          <a:chOff x="0" y="0"/>
          <a:chExt cx="0" cy="0"/>
        </a:xfrm>
      </p:grpSpPr>
      <p:sp>
        <p:nvSpPr>
          <p:cNvPr id="119" name="Google Shape;119;p1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Scrum Experience</a:t>
            </a:r>
            <a:endParaRPr/>
          </a:p>
        </p:txBody>
      </p:sp>
      <p:pic>
        <p:nvPicPr>
          <p:cNvPr id="120" name="Google Shape;120;p17"/>
          <p:cNvPicPr preferRelativeResize="0"/>
          <p:nvPr/>
        </p:nvPicPr>
        <p:blipFill rotWithShape="1">
          <a:blip r:embed="rId3">
            <a:alphaModFix/>
          </a:blip>
          <a:srcRect b="2075" l="0" r="0" t="0"/>
          <a:stretch/>
        </p:blipFill>
        <p:spPr>
          <a:xfrm>
            <a:off x="1364137" y="1906275"/>
            <a:ext cx="6419326" cy="30776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4" name="Shape 124"/>
        <p:cNvGrpSpPr/>
        <p:nvPr/>
      </p:nvGrpSpPr>
      <p:grpSpPr>
        <a:xfrm>
          <a:off x="0" y="0"/>
          <a:ext cx="0" cy="0"/>
          <a:chOff x="0" y="0"/>
          <a:chExt cx="0" cy="0"/>
        </a:xfrm>
      </p:grpSpPr>
      <p:sp>
        <p:nvSpPr>
          <p:cNvPr id="125" name="Google Shape;125;p1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Discussion</a:t>
            </a:r>
            <a:endParaRPr/>
          </a:p>
        </p:txBody>
      </p:sp>
      <p:pic>
        <p:nvPicPr>
          <p:cNvPr id="126" name="Google Shape;126;p18"/>
          <p:cNvPicPr preferRelativeResize="0"/>
          <p:nvPr/>
        </p:nvPicPr>
        <p:blipFill>
          <a:blip r:embed="rId3">
            <a:alphaModFix/>
          </a:blip>
          <a:stretch>
            <a:fillRect/>
          </a:stretch>
        </p:blipFill>
        <p:spPr>
          <a:xfrm>
            <a:off x="154200" y="2073925"/>
            <a:ext cx="8839201" cy="232281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